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457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914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1371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18288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22860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2743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3200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3657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5" strike="noStrike" sz="4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주제</a:t>
            </a:r>
          </a:p>
        </p:txBody>
      </p:sp>
      <p:sp>
        <p:nvSpPr>
          <p:cNvPr id="16" name="위치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위치</a:t>
            </a:r>
          </a:p>
        </p:txBody>
      </p:sp>
      <p:sp>
        <p:nvSpPr>
          <p:cNvPr id="17" name="저자 및 날짜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pc="105" sz="3528"/>
            </a:lvl1pPr>
          </a:lstStyle>
          <a:p>
            <a:pPr/>
            <a:r>
              <a:t>저자 및 날짜</a:t>
            </a:r>
          </a:p>
        </p:txBody>
      </p:sp>
      <p:sp>
        <p:nvSpPr>
          <p:cNvPr id="18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19" name="본문 첫 번째 줄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전용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3" name="슬라이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2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의제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pc="105" sz="3528">
                <a:solidFill>
                  <a:srgbClr val="8AACB9"/>
                </a:solidFill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132" name="본문 첫 번째 줄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의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역서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4" name="사실 정보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pc="102" sz="3430">
                <a:solidFill>
                  <a:schemeClr val="accent1"/>
                </a:solidFill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7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7" name="본문 첫 번째 줄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6" name="분홍색 배경에 밝은 터키색 카세트테이프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7" name="노란색 배경 앞의 초록색 책장에 놓인 작은 복고풍 시계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주제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주제</a:t>
            </a:r>
          </a:p>
        </p:txBody>
      </p:sp>
      <p:sp>
        <p:nvSpPr>
          <p:cNvPr id="29" name="위치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30" name="저자 및 날짜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pc="105" sz="352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" name="본문 첫 번째 줄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제목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9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78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노란색 패턴 벽지 앞 빈티지 텔레비전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작은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90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큰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01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프레젠테이션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" name="슬라이드 번호"/>
          <p:cNvSpPr txBox="1"/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pc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We are ing"/>
          <p:cNvSpPr txBox="1"/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i="1" spc="285" sz="9500">
                <a:solidFill>
                  <a:schemeClr val="accent6"/>
                </a:solidFill>
              </a:defRPr>
            </a:lvl1pPr>
          </a:lstStyle>
          <a:p>
            <a:pPr/>
            <a:r>
              <a:t>We are ing</a:t>
            </a:r>
          </a:p>
        </p:txBody>
      </p:sp>
      <p:sp>
        <p:nvSpPr>
          <p:cNvPr id="203" name="- 국하현…"/>
          <p:cNvSpPr txBox="1"/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04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90000"/>
              </a:lnSpc>
              <a:defRPr b="1" cap="all" spc="344" sz="115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“WING_”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236" name="SalesDashboardDetailPage.png" descr="SalesDashboardDetailPage.png"/>
          <p:cNvPicPr>
            <a:picLocks noChangeAspect="0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036869" y="3078952"/>
            <a:ext cx="10761710" cy="92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alesDashboardPage.png" descr="SalesDashboard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146" y="3079036"/>
            <a:ext cx="11850694" cy="9271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240" name="ProductManagementPage.png" descr="Product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5309" y="2922361"/>
            <a:ext cx="10766500" cy="9580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AddProductPage.png" descr="AddProduct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9355" y="1011530"/>
            <a:ext cx="8560532" cy="556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AddProductPage2.png" descr="AddProductPage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99355" y="6640331"/>
            <a:ext cx="8560532" cy="5904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245" name="UserExpenseManagementPage.png" descr="UserExpense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5013" y="1037481"/>
            <a:ext cx="15892790" cy="11481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248" name="UserExpenseCategoryPage.png" descr="UserExpenseCategory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84" y="2915632"/>
            <a:ext cx="11833319" cy="9594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ymentMethodManagementPage.png" descr="PaymentMethodManagement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15437" y="2915632"/>
            <a:ext cx="11483787" cy="9594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252" name="MemberManagementPage.png" descr="Member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226" y="2916807"/>
            <a:ext cx="11615483" cy="959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MemberDetailPage.png" descr="MemberDetail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8279" y="2916807"/>
            <a:ext cx="11111899" cy="9591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관리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관리자 UI</a:t>
            </a:r>
          </a:p>
        </p:txBody>
      </p:sp>
      <p:pic>
        <p:nvPicPr>
          <p:cNvPr id="256" name="CustomerServicePage.png" descr="CustomerService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84" y="3087576"/>
            <a:ext cx="10186452" cy="933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CustomerServiceDetailPage.png" descr="CustomerServiceDetail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1629" y="1214484"/>
            <a:ext cx="7808019" cy="630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CustomerServiceAddPage.png" descr="CustomerServiceAdd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65647" y="5401569"/>
            <a:ext cx="8767659" cy="7016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261" name="ExpenseManagementPage.png" descr="ExpenseManagement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15" y="3183014"/>
            <a:ext cx="10927599" cy="9139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ExpenseManagementUpdatePage.png" descr="ExpenseManagementUpdate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7332" y="3183014"/>
            <a:ext cx="11374636" cy="9139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265" name="ProductsPage.png" descr="Products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910" y="3134684"/>
            <a:ext cx="10772032" cy="9235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userCardUi1.png" descr="userCardUi1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40560" y="1146685"/>
            <a:ext cx="8658215" cy="7266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roductPurchasePage.png" descr="ProductPurchase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71166" y="5924645"/>
            <a:ext cx="5959464" cy="6614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270" name="CustomerServicePage.png" descr="CustomerService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599" y="3136986"/>
            <a:ext cx="10472765" cy="9231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CustomerServiceAddPage.png" descr="CustomerServiceAdd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7558" y="1008247"/>
            <a:ext cx="8096494" cy="534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CustomerServiceDetailPage.png" descr="CustomerServiceDetail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7558" y="6294672"/>
            <a:ext cx="8096494" cy="6273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275" name="UserMyPage2.png" descr="UserMyPage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895" y="3292154"/>
            <a:ext cx="10667815" cy="8920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userCardSell.png" descr="userCardSell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01348" y="1200753"/>
            <a:ext cx="8179308" cy="7104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roductPurchasePage.png" descr="ProductPurchase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62980" y="6058059"/>
            <a:ext cx="5902541" cy="6369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UBJECT…"/>
          <p:cNvSpPr txBox="1"/>
          <p:nvPr>
            <p:ph type="body" sz="half" idx="1"/>
          </p:nvPr>
        </p:nvSpPr>
        <p:spPr>
          <a:xfrm>
            <a:off x="1126543" y="3364760"/>
            <a:ext cx="8685192" cy="8385974"/>
          </a:xfrm>
          <a:prstGeom prst="rect">
            <a:avLst/>
          </a:prstGeom>
        </p:spPr>
        <p:txBody>
          <a:bodyPr/>
          <a:lstStyle/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SUBJECT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WHY?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유저플로우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관리자 화면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pc="50" sz="5044"/>
            </a:pPr>
            <a:r>
              <a:t>사용자 화면</a:t>
            </a:r>
          </a:p>
        </p:txBody>
      </p:sp>
      <p:sp>
        <p:nvSpPr>
          <p:cNvPr id="207" name="개요"/>
          <p:cNvSpPr txBox="1"/>
          <p:nvPr>
            <p:ph type="title"/>
          </p:nvPr>
        </p:nvSpPr>
        <p:spPr>
          <a:xfrm>
            <a:off x="1126543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/>
            <a:r>
              <a:t>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사용자 UI"/>
          <p:cNvSpPr txBox="1"/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pc="261" sz="8730"/>
            </a:lvl1pPr>
          </a:lstStyle>
          <a:p>
            <a:pPr/>
            <a:r>
              <a:t>사용자 UI</a:t>
            </a:r>
          </a:p>
        </p:txBody>
      </p:sp>
      <p:pic>
        <p:nvPicPr>
          <p:cNvPr id="280" name="UserMyPage.png" descr="UserMy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895" y="3238708"/>
            <a:ext cx="9278571" cy="9027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UserMyProductsPage.png" descr="UserMyProducts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8332" y="1049326"/>
            <a:ext cx="8094992" cy="6592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UserMyProductsDetailPage.png" descr="UserMyProductsDetailP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4090" y="5897515"/>
            <a:ext cx="7507617" cy="6592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hank YOU for watch"/>
          <p:cNvSpPr txBox="1"/>
          <p:nvPr>
            <p:ph type="ctrTitle"/>
          </p:nvPr>
        </p:nvSpPr>
        <p:spPr>
          <a:xfrm>
            <a:off x="2089150" y="5475631"/>
            <a:ext cx="20205700" cy="20738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Thank YOU for watch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슬기로운 소비 생활…"/>
          <p:cNvSpPr txBox="1"/>
          <p:nvPr>
            <p:ph type="body" idx="1"/>
          </p:nvPr>
        </p:nvSpPr>
        <p:spPr>
          <a:xfrm>
            <a:off x="1101983" y="3500240"/>
            <a:ext cx="22551952" cy="8673748"/>
          </a:xfrm>
          <a:prstGeom prst="rect">
            <a:avLst/>
          </a:prstGeom>
        </p:spPr>
        <p:txBody>
          <a:bodyPr/>
          <a:lstStyle/>
          <a:p>
            <a:pPr marL="1234722" indent="-1234722" algn="l">
              <a:buBlip>
                <a:blip r:embed="rId2"/>
              </a:buBlip>
              <a:defRPr spc="70" sz="7000">
                <a:latin typeface="Avenir Next Heavy"/>
                <a:ea typeface="Avenir Next Heavy"/>
                <a:cs typeface="Avenir Next Heavy"/>
                <a:sym typeface="Avenir Next Heavy"/>
              </a:defRPr>
            </a:pPr>
            <a:r>
              <a:t> </a:t>
            </a:r>
            <a:r>
              <a:rPr u="sng"/>
              <a:t>슬기로운 소비 생활</a:t>
            </a:r>
            <a:endParaRPr b="1" i="1">
              <a:latin typeface="+mn-lt"/>
              <a:ea typeface="+mn-ea"/>
              <a:cs typeface="+mn-cs"/>
              <a:sym typeface="Avenir Next Regular"/>
            </a:endParaRPr>
          </a:p>
          <a:p>
            <a:pPr marL="228600" indent="-228600" algn="l">
              <a:lnSpc>
                <a:spcPct val="160000"/>
              </a:lnSpc>
              <a:buSzPct val="80000"/>
              <a:buBlip>
                <a:blip r:embed="rId3"/>
              </a:buBlip>
              <a:defRPr b="1" i="1" spc="65" sz="6500">
                <a:latin typeface="+mn-lt"/>
                <a:ea typeface="+mn-ea"/>
                <a:cs typeface="+mn-cs"/>
                <a:sym typeface="Avenir Next Regular"/>
              </a:defRPr>
            </a:pPr>
            <a:r>
              <a:t> </a:t>
            </a:r>
            <a:r>
              <a:t>HOW?</a:t>
            </a:r>
          </a:p>
          <a:p>
            <a:pPr lvl="1" marL="0" indent="457200" algn="l">
              <a:lnSpc>
                <a:spcPct val="160000"/>
              </a:lnSpc>
              <a:buSzTx/>
              <a:buNone/>
              <a:defRPr spc="52" sz="5200"/>
            </a:pPr>
            <a:r>
              <a:t>내 소비 내역을 작성하고 나와 어울리는 금융 상품을 추천 받는다면?</a:t>
            </a:r>
          </a:p>
          <a:p>
            <a:pPr lvl="1" marL="0" indent="457200" algn="l">
              <a:lnSpc>
                <a:spcPct val="160000"/>
              </a:lnSpc>
              <a:buSzTx/>
              <a:buNone/>
              <a:defRPr spc="52" sz="5200"/>
            </a:pPr>
            <a:r>
              <a:t>=&gt; 가계부 사이트</a:t>
            </a:r>
          </a:p>
          <a:p>
            <a:pPr marL="228600" indent="-228600" algn="l">
              <a:lnSpc>
                <a:spcPct val="180000"/>
              </a:lnSpc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3"/>
              </a:buBlip>
              <a:defRPr spc="65" sz="6500"/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pc="52" sz="5200"/>
              <a:t>사용자의 소비 습관을 줄임, 소비 데이터를 기반으로 카드 추천</a:t>
            </a:r>
          </a:p>
        </p:txBody>
      </p:sp>
      <p:sp>
        <p:nvSpPr>
          <p:cNvPr id="210" name="Subject"/>
          <p:cNvSpPr txBox="1"/>
          <p:nvPr>
            <p:ph type="title"/>
          </p:nvPr>
        </p:nvSpPr>
        <p:spPr>
          <a:xfrm>
            <a:off x="1126543" y="1265981"/>
            <a:ext cx="6352903" cy="1649711"/>
          </a:xfrm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y?"/>
          <p:cNvSpPr txBox="1"/>
          <p:nvPr>
            <p:ph type="title"/>
          </p:nvPr>
        </p:nvSpPr>
        <p:spPr>
          <a:xfrm>
            <a:off x="837975" y="1265981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Why?</a:t>
            </a:r>
          </a:p>
        </p:txBody>
      </p:sp>
      <p:sp>
        <p:nvSpPr>
          <p:cNvPr id="213" name="가계부 APP(5++) &gt; 가계부 WEB(1)"/>
          <p:cNvSpPr txBox="1"/>
          <p:nvPr>
            <p:ph type="body" sz="quarter" idx="1"/>
          </p:nvPr>
        </p:nvSpPr>
        <p:spPr>
          <a:xfrm>
            <a:off x="7637700" y="2028109"/>
            <a:ext cx="11380579" cy="953413"/>
          </a:xfrm>
          <a:prstGeom prst="rect">
            <a:avLst/>
          </a:prstGeom>
        </p:spPr>
        <p:txBody>
          <a:bodyPr/>
          <a:lstStyle/>
          <a:p>
            <a:pPr marL="0" indent="0" defTabSz="352044">
              <a:lnSpc>
                <a:spcPct val="100000"/>
              </a:lnSpc>
              <a:buSzTx/>
              <a:buNone/>
              <a:defRPr spc="47" sz="4752"/>
            </a:pPr>
            <a:r>
              <a:t>가계부 </a:t>
            </a:r>
            <a:r>
              <a:rPr u="sng"/>
              <a:t>APP(5++)</a:t>
            </a:r>
            <a:r>
              <a:t> &gt; 가계부 </a:t>
            </a:r>
            <a:r>
              <a:rPr u="sng"/>
              <a:t>WEB(1)</a:t>
            </a:r>
          </a:p>
        </p:txBody>
      </p:sp>
      <p:pic>
        <p:nvPicPr>
          <p:cNvPr id="214" name="스크린샷 2024-09-30 오후 8.50.52.png" descr="스크린샷 2024-09-30 오후 8.50.5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626" y="3491039"/>
            <a:ext cx="11160602" cy="880508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왜 공책을 사야하는가…"/>
          <p:cNvSpPr txBox="1"/>
          <p:nvPr/>
        </p:nvSpPr>
        <p:spPr>
          <a:xfrm>
            <a:off x="12431269" y="4184282"/>
            <a:ext cx="11501426" cy="771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</a:pPr>
            <a:r>
              <a:t>왜 공책을 사야하는가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</a:pPr>
            <a:r>
              <a:t>왜 꼭 앱인가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  <a:endParaRPr b="1">
              <a:latin typeface="+mn-lt"/>
              <a:ea typeface="+mn-ea"/>
              <a:cs typeface="+mn-cs"/>
              <a:sym typeface="Avenir Next Regular"/>
            </a:endParaRP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pic>
        <p:nvPicPr>
          <p:cNvPr id="216" name="스크린샷 2024-10-12 오전 12.10.42.png" descr="스크린샷 2024-10-12 오전 12.10.4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682" y="3440924"/>
            <a:ext cx="11250491" cy="8905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스크린샷 2024-10-12 오전 12.14.40.png" descr="스크린샷 2024-10-12 오전 12.14.40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295" y="3437947"/>
            <a:ext cx="11163264" cy="891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3"/>
      <p:bldP build="whole" bldLvl="1" animBg="1" rev="0" advAuto="0" spid="217" grpId="2"/>
      <p:bldP build="whole" bldLvl="1" animBg="1" rev="0" advAuto="0" spid="2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유저플로우-로그인.png" descr="유저플로우-로그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134" y="3435892"/>
            <a:ext cx="21301732" cy="803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프로젝트 개요-유저플로우(로그인영역)"/>
          <p:cNvSpPr txBox="1"/>
          <p:nvPr>
            <p:ph type="title" idx="4294967295"/>
          </p:nvPr>
        </p:nvSpPr>
        <p:spPr>
          <a:xfrm>
            <a:off x="272615" y="303025"/>
            <a:ext cx="11412597" cy="1649711"/>
          </a:xfrm>
          <a:prstGeom prst="rect">
            <a:avLst/>
          </a:prstGeom>
        </p:spPr>
        <p:txBody>
          <a:bodyPr/>
          <a:lstStyle/>
          <a:p>
            <a:pPr algn="l" defTabSz="426466">
              <a:defRPr spc="197" sz="6570" u="sng">
                <a:solidFill>
                  <a:schemeClr val="accent6"/>
                </a:solidFill>
              </a:defRPr>
            </a:pPr>
            <a:r>
              <a:t>프로젝트 개요-</a:t>
            </a:r>
            <a:r>
              <a:rPr spc="153" sz="5110"/>
              <a:t>유저플로우(로그인영역)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프로젝트 개요-유저플로우(관리자영역)"/>
          <p:cNvSpPr txBox="1"/>
          <p:nvPr>
            <p:ph type="title" idx="4294967295"/>
          </p:nvPr>
        </p:nvSpPr>
        <p:spPr>
          <a:xfrm>
            <a:off x="223651" y="239622"/>
            <a:ext cx="11412597" cy="1649712"/>
          </a:xfrm>
          <a:prstGeom prst="rect">
            <a:avLst/>
          </a:prstGeom>
        </p:spPr>
        <p:txBody>
          <a:bodyPr/>
          <a:lstStyle/>
          <a:p>
            <a:pPr algn="l" defTabSz="426466">
              <a:defRPr spc="197" sz="6570" u="sng">
                <a:solidFill>
                  <a:schemeClr val="accent6"/>
                </a:solidFill>
              </a:defRPr>
            </a:pPr>
            <a:r>
              <a:t>프로젝트 개요-</a:t>
            </a:r>
            <a:r>
              <a:rPr spc="153" sz="5110"/>
              <a:t>유저플로우(관리자영역)</a:t>
            </a:r>
          </a:p>
        </p:txBody>
      </p:sp>
      <p:pic>
        <p:nvPicPr>
          <p:cNvPr id="223" name="유저플로우-관리자.png" descr="유저플로우-관리자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8984" y="1558492"/>
            <a:ext cx="17450783" cy="12006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프로젝트 개요-유저플로우(회원영역)"/>
          <p:cNvSpPr txBox="1"/>
          <p:nvPr>
            <p:ph type="title" idx="4294967295"/>
          </p:nvPr>
        </p:nvSpPr>
        <p:spPr>
          <a:xfrm>
            <a:off x="223651" y="286704"/>
            <a:ext cx="11412597" cy="1649711"/>
          </a:xfrm>
          <a:prstGeom prst="rect">
            <a:avLst/>
          </a:prstGeom>
        </p:spPr>
        <p:txBody>
          <a:bodyPr/>
          <a:lstStyle/>
          <a:p>
            <a:pPr algn="l" defTabSz="449833">
              <a:defRPr spc="207" sz="6929" u="sng">
                <a:solidFill>
                  <a:schemeClr val="accent6"/>
                </a:solidFill>
              </a:defRPr>
            </a:pPr>
            <a:r>
              <a:t>프로젝트 개요-</a:t>
            </a:r>
            <a:r>
              <a:rPr spc="161" sz="5390"/>
              <a:t>유저플로우(회원영역)</a:t>
            </a:r>
          </a:p>
        </p:txBody>
      </p:sp>
      <p:pic>
        <p:nvPicPr>
          <p:cNvPr id="226" name="유저플로우-회원.png" descr="유저플로우-회워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8070" y="1770616"/>
            <a:ext cx="19304833" cy="11746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공통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공통 UI</a:t>
            </a:r>
          </a:p>
        </p:txBody>
      </p:sp>
      <p:pic>
        <p:nvPicPr>
          <p:cNvPr id="229" name="SignIn.png" descr="SignIn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1123" y="2119682"/>
            <a:ext cx="6806880" cy="978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ignUpPageFix.png" descr="SignUpPageFix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30371" y="1650039"/>
            <a:ext cx="8014659" cy="1025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관리자 UI"/>
          <p:cNvSpPr txBox="1"/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pc="261" sz="8730" u="sng">
                <a:solidFill>
                  <a:schemeClr val="accent6"/>
                </a:solidFill>
              </a:defRPr>
            </a:lvl1pPr>
          </a:lstStyle>
          <a:p>
            <a:pPr/>
            <a:r>
              <a:t>관리자 UI</a:t>
            </a:r>
          </a:p>
        </p:txBody>
      </p:sp>
      <p:pic>
        <p:nvPicPr>
          <p:cNvPr id="233" name="AdminMainPage.png" descr="AdminMainP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8997" y="1126711"/>
            <a:ext cx="16306406" cy="11302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5" strike="noStrike" sz="4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5" strike="noStrike" sz="4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